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2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28"/>
  </p:notesMasterIdLst>
  <p:sldIdLst>
    <p:sldId id="256" r:id="rId2"/>
    <p:sldId id="305" r:id="rId3"/>
    <p:sldId id="306" r:id="rId4"/>
    <p:sldId id="307" r:id="rId5"/>
    <p:sldId id="326" r:id="rId6"/>
    <p:sldId id="308" r:id="rId7"/>
    <p:sldId id="309" r:id="rId8"/>
    <p:sldId id="310" r:id="rId9"/>
    <p:sldId id="311" r:id="rId10"/>
    <p:sldId id="313" r:id="rId11"/>
    <p:sldId id="312" r:id="rId12"/>
    <p:sldId id="314" r:id="rId13"/>
    <p:sldId id="316" r:id="rId14"/>
    <p:sldId id="317" r:id="rId15"/>
    <p:sldId id="315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7" r:id="rId25"/>
    <p:sldId id="304" r:id="rId26"/>
    <p:sldId id="26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51"/>
    <p:restoredTop sz="77891"/>
  </p:normalViewPr>
  <p:slideViewPr>
    <p:cSldViewPr snapToGrid="0" snapToObjects="1">
      <p:cViewPr varScale="1">
        <p:scale>
          <a:sx n="98" d="100"/>
          <a:sy n="98" d="100"/>
        </p:scale>
        <p:origin x="9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50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Real-world applications of CNNs (can probably list these off yourselves!)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7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6E24-2E66-950A-6674-1C8ABF28A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1F57B-6BCB-A0E5-8599-1727CE017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03ECF-666F-9846-6643-5DD62A09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7FEC0-22FE-F447-7601-1AF42760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764AB-CDF5-814E-938A-A9AB2DCE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2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F3EEB-C05B-4CEB-A367-6748FB6E7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2EFAC-80DE-7094-86D7-A4693D275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1EA77-0709-DA49-17B4-F78A604CF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C2E87-3E4A-15D7-7D34-3CDBD24E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866B4-FCE8-6AC7-2416-C30F06122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00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7EA05E-D7B0-BBF0-1112-815B22F2FC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5C62F-1064-3495-FBF3-2298A3533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78D9E-8BAB-88CE-2D2C-F9534A90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46B91-1829-A7B2-6A7E-22E6F8AC0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643CE-1CB5-5B59-63FC-2697DF9EB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28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1A39-BA29-DD71-75BD-C4397F1B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6AE8D-9AA3-15BB-781B-2BE6915EB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82444-E091-FD46-85CB-10F20696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0225C-F420-4864-1317-38E01022E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04E07-059D-1C03-8076-9E7C34B5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3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BF1A7-F9F0-5074-F9FB-004B860B0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45970-B916-9575-4D6D-B459EFE2F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141AC-DD1B-7DFA-3DAA-E48F884C7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0E285-6A01-7D7A-06A8-4BC967FA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5F137-C063-0C5D-1E95-9C5F4F8F9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337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FE4D3-7CA1-CA58-E4C7-4ED06441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F99AC-BB12-095B-A28C-9173B99277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E59CD-0D90-8210-464C-8B65CCD02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1DCE9-C532-B3E8-A352-7A6BAD202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92660-B1B6-53D9-0EB2-9394A74C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9DA0F-53C4-022F-65FE-83EF282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64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EF11D-B412-84FB-CA54-2FFDD80E3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066EB-732B-E290-252A-29B92B929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7C152E-41F6-262A-951D-EA3F2CCC3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B10D6B-34C8-5C81-0E6B-21D0B5A41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D0CFD6-62C4-2864-1D34-0FA2220C18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07F04B-8074-5B26-F4AF-1F3CFE6C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87294-E855-1688-082D-6032F151E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FC667-505F-EC7D-7E5E-104B0EEE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2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41F2-1198-F26F-558F-53E7C187A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DFCA8B-C1C6-49C7-03BB-F6B9AD5C9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B4D94-1A90-87E5-6AAD-EED90DEF5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B08AA-A08E-B467-DEB5-009A95370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95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75411E-4622-5763-C4B4-CB8D266C7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8F1D0E-7E05-7B42-5898-EEBBF7C9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F94D3-3292-FFB9-93FF-A67B4C68B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64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9A1C-D488-2542-9E6B-DEF409BE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D560D-B2B2-D4EE-48A0-51EAF655F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A5438A-716A-3E71-FFC5-28018D9D5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CF98C-C694-A7CC-9639-17FF3984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43D49-1324-13D1-B6A7-0BEC2FA15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C7C2D-83F5-FDD8-E0E0-E432409D7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23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3ADF-2BE8-C45D-70D6-EB5D8317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381A6B-788F-B63E-C901-1BFA8EE645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FE465-7D8A-4662-728F-F8A395ED3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F0E4E-45E5-E58B-5DE9-A58095A65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E5402-A079-4F81-6078-74E9D7D3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D68D9-2A4C-C940-478A-10D21BE3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033345-7925-6AB2-542A-873D68BB0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E1A80-D3BB-4C74-EDEA-24264BEF9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B2228-5D3A-0BD1-7FDA-D3D7A2FC68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E9E0A-9387-5391-DB4A-AE7A5F2DF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BB6FD-8901-640C-DA08-B767F21E42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00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contents/convnets.html" TargetMode="External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onardoaraujosantos.gitbooks.io/artificial-inteligence/" TargetMode="External"/><Relationship Id="rId5" Type="http://schemas.openxmlformats.org/officeDocument/2006/relationships/hyperlink" Target="https://iamaaditya.github.io/2016/03/one-by-one-convolution/" TargetMode="External"/><Relationship Id="rId4" Type="http://schemas.openxmlformats.org/officeDocument/2006/relationships/hyperlink" Target="https://github.com/vdumoulin/conv_arithmeti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/>
              <a:t>Convolutional Neural Networks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4289147" cy="4351338"/>
          </a:xfrm>
        </p:spPr>
        <p:txBody>
          <a:bodyPr/>
          <a:lstStyle/>
          <a:p>
            <a:r>
              <a:rPr lang="en-US" b="1" dirty="0"/>
              <a:t>Stride</a:t>
            </a:r>
            <a:r>
              <a:rPr lang="en-US" dirty="0"/>
              <a:t> dictates how far the kernel</a:t>
            </a:r>
            <a:r>
              <a:rPr lang="en-US" b="1" dirty="0"/>
              <a:t> </a:t>
            </a:r>
            <a:r>
              <a:rPr lang="en-US" dirty="0"/>
              <a:t>moves after each convolution</a:t>
            </a:r>
          </a:p>
          <a:p>
            <a:r>
              <a:rPr lang="en-US" b="1" dirty="0"/>
              <a:t>Padding</a:t>
            </a:r>
            <a:r>
              <a:rPr lang="en-US" dirty="0"/>
              <a:t> is used to help with edge cases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Pictured: stride of 2, padding of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47" y="1305780"/>
            <a:ext cx="6113986" cy="539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0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111467" cy="5032375"/>
          </a:xfrm>
        </p:spPr>
        <p:txBody>
          <a:bodyPr/>
          <a:lstStyle/>
          <a:p>
            <a:r>
              <a:rPr lang="en-US" dirty="0"/>
              <a:t>Repeated convolutions can generate large intermediate feature maps</a:t>
            </a:r>
          </a:p>
          <a:p>
            <a:r>
              <a:rPr lang="en-US" dirty="0"/>
              <a:t>“Pooling” is used to reduce dimensionality of feature maps while maintaining most informative features</a:t>
            </a:r>
          </a:p>
          <a:p>
            <a:r>
              <a:rPr lang="en-US" dirty="0"/>
              <a:t>Mean-pooling, </a:t>
            </a:r>
            <a:r>
              <a:rPr lang="en-US" b="1" dirty="0"/>
              <a:t>max-pooling</a:t>
            </a:r>
          </a:p>
          <a:p>
            <a:r>
              <a:rPr lang="en-US" dirty="0"/>
              <a:t>Functions as a </a:t>
            </a:r>
            <a:r>
              <a:rPr lang="en-US" dirty="0" err="1"/>
              <a:t>regularizer</a:t>
            </a:r>
            <a:r>
              <a:rPr lang="en-US" dirty="0"/>
              <a:t> (or an infinitely-strong prior)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455" y="1825625"/>
            <a:ext cx="6975079" cy="4021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9236"/>
          <a:stretch/>
        </p:blipFill>
        <p:spPr>
          <a:xfrm>
            <a:off x="6039976" y="2498310"/>
            <a:ext cx="5566035" cy="26762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478" y="2161966"/>
            <a:ext cx="5509030" cy="33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6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9802000" cy="5235576"/>
          </a:xfrm>
        </p:spPr>
        <p:txBody>
          <a:bodyPr>
            <a:normAutofit/>
          </a:bodyPr>
          <a:lstStyle/>
          <a:p>
            <a:r>
              <a:rPr lang="en-US" dirty="0"/>
              <a:t>Different filter topologies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Captures long-range pixel dependencies</a:t>
            </a:r>
          </a:p>
          <a:p>
            <a:r>
              <a:rPr lang="en-US" i="1" dirty="0"/>
              <a:t>Very </a:t>
            </a:r>
            <a:r>
              <a:rPr lang="en-US" dirty="0"/>
              <a:t>computationally expensive to implement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07" y="2414853"/>
            <a:ext cx="10754293" cy="337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Key point: </a:t>
            </a:r>
            <a:r>
              <a:rPr lang="en-US" b="1" dirty="0"/>
              <a:t>parameter sharing</a:t>
            </a:r>
          </a:p>
          <a:p>
            <a:endParaRPr lang="en-US" dirty="0"/>
          </a:p>
          <a:p>
            <a:r>
              <a:rPr lang="en-US" dirty="0"/>
              <a:t>Images are sparse</a:t>
            </a:r>
          </a:p>
          <a:p>
            <a:pPr lvl="1"/>
            <a:r>
              <a:rPr lang="en-US" dirty="0"/>
              <a:t>Pixel dependencies</a:t>
            </a:r>
            <a:br>
              <a:rPr lang="en-US" dirty="0"/>
            </a:br>
            <a:r>
              <a:rPr lang="en-US" dirty="0"/>
              <a:t>don’t span </a:t>
            </a:r>
            <a:br>
              <a:rPr lang="en-US" dirty="0"/>
            </a:br>
            <a:r>
              <a:rPr lang="en-US" dirty="0"/>
              <a:t>arbitrarily large</a:t>
            </a:r>
            <a:br>
              <a:rPr lang="en-US" dirty="0"/>
            </a:br>
            <a:r>
              <a:rPr lang="en-US" dirty="0"/>
              <a:t>distances</a:t>
            </a:r>
          </a:p>
          <a:p>
            <a:pPr lvl="1"/>
            <a:r>
              <a:rPr lang="en-US" dirty="0"/>
              <a:t>Important effects</a:t>
            </a:r>
            <a:br>
              <a:rPr lang="en-US" dirty="0"/>
            </a:br>
            <a:r>
              <a:rPr lang="en-US" dirty="0"/>
              <a:t>are local</a:t>
            </a:r>
          </a:p>
          <a:p>
            <a:r>
              <a:rPr lang="en-US" dirty="0"/>
              <a:t>Instead of a fully-connected network</a:t>
            </a:r>
            <a:r>
              <a:rPr lang="mr-IN" dirty="0"/>
              <a:t>…</a:t>
            </a:r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we have one that is more sparsely-connected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261" t="17522" r="13264"/>
          <a:stretch/>
        </p:blipFill>
        <p:spPr>
          <a:xfrm>
            <a:off x="4495799" y="2438400"/>
            <a:ext cx="7078134" cy="2807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29"/>
          <a:stretch/>
        </p:blipFill>
        <p:spPr>
          <a:xfrm>
            <a:off x="5070018" y="2247239"/>
            <a:ext cx="6299200" cy="3185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71"/>
          <a:stretch/>
        </p:blipFill>
        <p:spPr>
          <a:xfrm>
            <a:off x="5023765" y="2247239"/>
            <a:ext cx="6299200" cy="318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Sharing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90688"/>
            <a:ext cx="11379200" cy="439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72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2639201" cy="4351338"/>
          </a:xfrm>
        </p:spPr>
        <p:txBody>
          <a:bodyPr/>
          <a:lstStyle/>
          <a:p>
            <a:r>
              <a:rPr lang="en-US" dirty="0"/>
              <a:t>Stacked</a:t>
            </a:r>
          </a:p>
          <a:p>
            <a:pPr lvl="1"/>
            <a:r>
              <a:rPr lang="en-US" dirty="0"/>
              <a:t>Convolutions</a:t>
            </a:r>
          </a:p>
          <a:p>
            <a:pPr lvl="1"/>
            <a:r>
              <a:rPr lang="en-US" dirty="0"/>
              <a:t>Pools</a:t>
            </a:r>
          </a:p>
          <a:p>
            <a:pPr lvl="1"/>
            <a:r>
              <a:rPr lang="en-US" dirty="0"/>
              <a:t>Activations</a:t>
            </a:r>
          </a:p>
          <a:p>
            <a:r>
              <a:rPr lang="en-US" dirty="0"/>
              <a:t>Fully-connected classification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1" y="1825625"/>
            <a:ext cx="8128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3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 can be repeated several times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Still “deep”, but convolutions are </a:t>
            </a:r>
            <a:r>
              <a:rPr lang="en-US" b="1" dirty="0"/>
              <a:t>the most important part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4892"/>
            <a:ext cx="12192000" cy="181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39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496267" cy="4351338"/>
          </a:xfrm>
        </p:spPr>
        <p:txBody>
          <a:bodyPr/>
          <a:lstStyle/>
          <a:p>
            <a:r>
              <a:rPr lang="en-US" dirty="0"/>
              <a:t>Filters are the things that “search” for something in particular in an image</a:t>
            </a:r>
          </a:p>
          <a:p>
            <a:r>
              <a:rPr lang="en-US" dirty="0"/>
              <a:t>To search for many different things, have many different filters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600" y="3299620"/>
            <a:ext cx="6056521" cy="3012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10360"/>
            <a:ext cx="4800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8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 err="1"/>
              <a:t>Hyperparameters</a:t>
            </a:r>
            <a:r>
              <a:rPr lang="en-US" dirty="0"/>
              <a:t> relevant to CNNs:</a:t>
            </a:r>
          </a:p>
          <a:p>
            <a:endParaRPr lang="en-US" dirty="0"/>
          </a:p>
          <a:p>
            <a:r>
              <a:rPr lang="en-US" dirty="0"/>
              <a:t>Kernel size</a:t>
            </a:r>
          </a:p>
          <a:p>
            <a:pPr lvl="1"/>
            <a:r>
              <a:rPr lang="en-US" dirty="0"/>
              <a:t>Usually small</a:t>
            </a:r>
          </a:p>
          <a:p>
            <a:r>
              <a:rPr lang="en-US" dirty="0"/>
              <a:t>Stride</a:t>
            </a:r>
          </a:p>
          <a:p>
            <a:pPr lvl="1"/>
            <a:r>
              <a:rPr lang="en-US" dirty="0"/>
              <a:t>Usually 1 (larger for pooling layers)</a:t>
            </a:r>
          </a:p>
          <a:p>
            <a:r>
              <a:rPr lang="en-US" dirty="0"/>
              <a:t>Zero padding depth</a:t>
            </a:r>
          </a:p>
          <a:p>
            <a:pPr lvl="1"/>
            <a:r>
              <a:rPr lang="en-US" dirty="0"/>
              <a:t>Enough to permit convolutional output size to be the same as input size</a:t>
            </a:r>
          </a:p>
          <a:p>
            <a:r>
              <a:rPr lang="en-US" dirty="0"/>
              <a:t>Number of convolutional filters</a:t>
            </a:r>
          </a:p>
          <a:p>
            <a:pPr lvl="1"/>
            <a:r>
              <a:rPr lang="en-US" dirty="0"/>
              <a:t>Number of “patterns” for the network to search for</a:t>
            </a:r>
          </a:p>
        </p:txBody>
      </p:sp>
    </p:spTree>
    <p:extLst>
      <p:ext uri="{BB962C8B-B14F-4D97-AF65-F5344CB8AC3E}">
        <p14:creationId xmlns:p14="http://schemas.microsoft.com/office/powerpoint/2010/main" val="2055243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822666" cy="4351338"/>
          </a:xfrm>
        </p:spPr>
        <p:txBody>
          <a:bodyPr/>
          <a:lstStyle/>
          <a:p>
            <a:r>
              <a:rPr lang="en-US" dirty="0"/>
              <a:t>1x1 convolutions are a special case</a:t>
            </a:r>
          </a:p>
          <a:p>
            <a:endParaRPr lang="en-US" dirty="0"/>
          </a:p>
          <a:p>
            <a:r>
              <a:rPr lang="en-US" dirty="0"/>
              <a:t>Convolve the </a:t>
            </a:r>
            <a:r>
              <a:rPr lang="en-US" b="1" dirty="0"/>
              <a:t>feature maps</a:t>
            </a:r>
            <a:r>
              <a:rPr lang="en-US" dirty="0"/>
              <a:t>, rather than the </a:t>
            </a:r>
            <a:r>
              <a:rPr lang="en-US" b="1" dirty="0"/>
              <a:t>pixel maps</a:t>
            </a:r>
            <a:endParaRPr lang="en-US" dirty="0"/>
          </a:p>
          <a:p>
            <a:endParaRPr lang="en-US" dirty="0"/>
          </a:p>
          <a:p>
            <a:r>
              <a:rPr lang="en-US" dirty="0"/>
              <a:t>Function as a dimensionality reduction step (like pooling)</a:t>
            </a:r>
          </a:p>
          <a:p>
            <a:pPr lvl="1"/>
            <a:r>
              <a:rPr lang="en-US" dirty="0"/>
              <a:t>Can also be used in pooling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6" y="173567"/>
            <a:ext cx="50800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0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CNN Applications: Object Localization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604400" cy="4351338"/>
          </a:xfrm>
        </p:spPr>
        <p:txBody>
          <a:bodyPr/>
          <a:lstStyle/>
          <a:p>
            <a:r>
              <a:rPr lang="en-US" dirty="0"/>
              <a:t>Two discrete steps:</a:t>
            </a:r>
          </a:p>
          <a:p>
            <a:pPr lvl="1"/>
            <a:r>
              <a:rPr lang="en-US" dirty="0"/>
              <a:t>Localizing a bounding box (</a:t>
            </a:r>
            <a:r>
              <a:rPr lang="en-US" i="1" dirty="0"/>
              <a:t>regression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Identifying the object (</a:t>
            </a:r>
            <a:r>
              <a:rPr lang="en-US" i="1" dirty="0"/>
              <a:t>classification</a:t>
            </a:r>
            <a:r>
              <a:rPr lang="en-US" dirty="0"/>
              <a:t>)</a:t>
            </a:r>
          </a:p>
          <a:p>
            <a:r>
              <a:rPr lang="en-US" dirty="0"/>
              <a:t>Generate “region proposals”</a:t>
            </a:r>
          </a:p>
          <a:p>
            <a:r>
              <a:rPr lang="en-US" dirty="0"/>
              <a:t>Classification accuracy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933" y="1825625"/>
            <a:ext cx="7365831" cy="3020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19290" b="20279"/>
          <a:stretch/>
        </p:blipFill>
        <p:spPr>
          <a:xfrm>
            <a:off x="6531938" y="1745986"/>
            <a:ext cx="3750754" cy="4163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223" y="1532142"/>
            <a:ext cx="4430183" cy="4938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33" y="3186600"/>
            <a:ext cx="7301331" cy="25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6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CNN Applications: Single-shot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196133" cy="5032375"/>
          </a:xfrm>
        </p:spPr>
        <p:txBody>
          <a:bodyPr>
            <a:normAutofit/>
          </a:bodyPr>
          <a:lstStyle/>
          <a:p>
            <a:r>
              <a:rPr lang="en-US" dirty="0"/>
              <a:t>Combines region-proposal (regression) and object detection (classification) into a single step</a:t>
            </a:r>
          </a:p>
          <a:p>
            <a:r>
              <a:rPr lang="en-US" dirty="0"/>
              <a:t>Use deep-level feature maps to predict class scores and bounding boxes</a:t>
            </a:r>
          </a:p>
          <a:p>
            <a:r>
              <a:rPr lang="en-US" sz="2600" dirty="0"/>
              <a:t>Families of Single-shot detectors:</a:t>
            </a:r>
          </a:p>
          <a:p>
            <a:pPr lvl="1"/>
            <a:r>
              <a:rPr lang="en-US" dirty="0"/>
              <a:t>YOLO (single activation map for both class and region)</a:t>
            </a:r>
          </a:p>
          <a:p>
            <a:pPr lvl="1"/>
            <a:r>
              <a:rPr lang="en-US" dirty="0"/>
              <a:t>SSD (different activations)</a:t>
            </a:r>
          </a:p>
          <a:p>
            <a:pPr lvl="1"/>
            <a:r>
              <a:rPr lang="en-US" dirty="0"/>
              <a:t>R-FCN (like Faster R-CNN)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48234"/>
            <a:ext cx="5930396" cy="45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CNN Applications: Object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586533" cy="51847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map of the detected object areas</a:t>
            </a:r>
          </a:p>
          <a:p>
            <a:r>
              <a:rPr lang="en-US" dirty="0"/>
              <a:t>“Fully-convolutional” networks</a:t>
            </a:r>
          </a:p>
          <a:p>
            <a:pPr lvl="1"/>
            <a:r>
              <a:rPr lang="en-US" dirty="0"/>
              <a:t>Substitute fully-connected layer at end for another convolutional layer</a:t>
            </a:r>
          </a:p>
          <a:p>
            <a:pPr lvl="1"/>
            <a:r>
              <a:rPr lang="en-US" dirty="0"/>
              <a:t>Activations show object</a:t>
            </a:r>
          </a:p>
          <a:p>
            <a:r>
              <a:rPr lang="en-US" dirty="0"/>
              <a:t>Resolution is lost in </a:t>
            </a:r>
            <a:r>
              <a:rPr lang="en-US" dirty="0" err="1"/>
              <a:t>upsampling</a:t>
            </a:r>
            <a:r>
              <a:rPr lang="en-US" dirty="0"/>
              <a:t> step</a:t>
            </a:r>
          </a:p>
          <a:p>
            <a:pPr lvl="1"/>
            <a:r>
              <a:rPr lang="en-US" dirty="0"/>
              <a:t>Skip-connections to bring in some of the “lost” resolution</a:t>
            </a:r>
          </a:p>
          <a:p>
            <a:r>
              <a:rPr lang="en-US" i="1" dirty="0"/>
              <a:t>EXTREME</a:t>
            </a:r>
            <a:r>
              <a:rPr lang="en-US" dirty="0"/>
              <a:t> Segmentation</a:t>
            </a:r>
          </a:p>
          <a:p>
            <a:pPr lvl="1"/>
            <a:r>
              <a:rPr lang="en-US" dirty="0"/>
              <a:t>Replace </a:t>
            </a:r>
            <a:r>
              <a:rPr lang="en-US" dirty="0" err="1"/>
              <a:t>upsampling</a:t>
            </a:r>
            <a:r>
              <a:rPr lang="en-US" dirty="0"/>
              <a:t> with a complete deconvolution stack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533" y="1825625"/>
            <a:ext cx="6400378" cy="3711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894" y="1926431"/>
            <a:ext cx="6597106" cy="3745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057" y="1943364"/>
            <a:ext cx="6266173" cy="42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CNN Applications: Object Segmentation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i="1" dirty="0"/>
              <a:t>“</a:t>
            </a:r>
            <a:r>
              <a:rPr lang="en-US" dirty="0" err="1"/>
              <a:t>DeconvNet</a:t>
            </a:r>
            <a:r>
              <a:rPr lang="en-US" dirty="0"/>
              <a:t>”: </a:t>
            </a:r>
            <a:r>
              <a:rPr lang="en-US" i="1" dirty="0"/>
              <a:t>Super-</a:t>
            </a:r>
            <a:r>
              <a:rPr lang="en-US" dirty="0"/>
              <a:t>expensive to train</a:t>
            </a:r>
          </a:p>
          <a:p>
            <a:r>
              <a:rPr lang="en-US" dirty="0"/>
              <a:t>But results are excellent</a:t>
            </a:r>
          </a:p>
          <a:p>
            <a:pPr lvl="1"/>
            <a:r>
              <a:rPr lang="en-US" dirty="0"/>
              <a:t>Particularly for small objects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4" y="2546723"/>
            <a:ext cx="11829119" cy="30564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40" y="3236653"/>
            <a:ext cx="6996520" cy="350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0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95E1ABDB-6CBD-B4AE-15E7-983A5592C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88" t="33880" r="23042" b="12787"/>
          <a:stretch/>
        </p:blipFill>
        <p:spPr>
          <a:xfrm>
            <a:off x="-26785" y="1763485"/>
            <a:ext cx="3031241" cy="3006598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Add-in 5">
                <a:extLst>
                  <a:ext uri="{FF2B5EF4-FFF2-40B4-BE49-F238E27FC236}">
                    <a16:creationId xmlns:a16="http://schemas.microsoft.com/office/drawing/2014/main" id="{901335E1-D831-3412-A59D-78F85393E5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6627243"/>
                  </p:ext>
                </p:extLst>
              </p:nvPr>
            </p:nvGraphicFramePr>
            <p:xfrm>
              <a:off x="3004456" y="741316"/>
              <a:ext cx="8999333" cy="525453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6" name="Add-in 5">
                <a:extLst>
                  <a:ext uri="{FF2B5EF4-FFF2-40B4-BE49-F238E27FC236}">
                    <a16:creationId xmlns:a16="http://schemas.microsoft.com/office/drawing/2014/main" id="{901335E1-D831-3412-A59D-78F85393E5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3004456" y="741316"/>
                <a:ext cx="8999333" cy="52545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5196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CNNs are mostly “convolutions inside a deep network”</a:t>
            </a:r>
          </a:p>
          <a:p>
            <a:pPr lvl="1"/>
            <a:r>
              <a:rPr lang="en-US" dirty="0"/>
              <a:t>Main operator (i.e. </a:t>
            </a:r>
            <a:r>
              <a:rPr lang="en-US" b="1" dirty="0"/>
              <a:t>most important</a:t>
            </a:r>
            <a:r>
              <a:rPr lang="en-US" dirty="0"/>
              <a:t>) is the convolution</a:t>
            </a:r>
          </a:p>
          <a:p>
            <a:pPr lvl="1"/>
            <a:r>
              <a:rPr lang="en-US" dirty="0"/>
              <a:t>Exploits image sparsity: important features are </a:t>
            </a:r>
            <a:r>
              <a:rPr lang="en-US" b="1" dirty="0"/>
              <a:t>local</a:t>
            </a:r>
            <a:endParaRPr lang="en-US" dirty="0"/>
          </a:p>
          <a:p>
            <a:r>
              <a:rPr lang="en-US" dirty="0"/>
              <a:t>A couple new[</a:t>
            </a:r>
            <a:r>
              <a:rPr lang="en-US" dirty="0" err="1"/>
              <a:t>ish</a:t>
            </a:r>
            <a:r>
              <a:rPr lang="en-US" dirty="0"/>
              <a:t>] tricks include</a:t>
            </a:r>
          </a:p>
          <a:p>
            <a:pPr lvl="1"/>
            <a:r>
              <a:rPr lang="en-US" dirty="0"/>
              <a:t>Automatically learning the filters as part of the training process</a:t>
            </a:r>
          </a:p>
          <a:p>
            <a:pPr lvl="1"/>
            <a:r>
              <a:rPr lang="en-US" dirty="0"/>
              <a:t>Using pooling </a:t>
            </a:r>
          </a:p>
          <a:p>
            <a:pPr lvl="1"/>
            <a:r>
              <a:rPr lang="en-US" dirty="0"/>
              <a:t>1x1 convolutions</a:t>
            </a:r>
          </a:p>
          <a:p>
            <a:r>
              <a:rPr lang="en-US" dirty="0"/>
              <a:t>Applications include</a:t>
            </a:r>
          </a:p>
          <a:p>
            <a:pPr lvl="1"/>
            <a:r>
              <a:rPr lang="en-US" dirty="0"/>
              <a:t>Object detection (is there an object)</a:t>
            </a:r>
          </a:p>
          <a:p>
            <a:pPr lvl="1"/>
            <a:r>
              <a:rPr lang="en-US" dirty="0"/>
              <a:t>Object localization and segmentation (where is the object)</a:t>
            </a:r>
          </a:p>
          <a:p>
            <a:pPr lvl="1"/>
            <a:r>
              <a:rPr lang="en-US" dirty="0"/>
              <a:t>Object classification (what is the object)</a:t>
            </a:r>
          </a:p>
          <a:p>
            <a:pPr lvl="1"/>
            <a:r>
              <a:rPr lang="en-US" dirty="0"/>
              <a:t>Zero- and single-shot detectors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4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The Neural Network Zoo</a:t>
            </a:r>
          </a:p>
          <a:p>
            <a:pPr lvl="1"/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  <a:p>
            <a:r>
              <a:rPr lang="en-US" dirty="0"/>
              <a:t>Deep Learning Book, Chapter 9: “Convolutional Networks”</a:t>
            </a:r>
          </a:p>
          <a:p>
            <a:pPr lvl="1"/>
            <a:r>
              <a:rPr lang="en-US" dirty="0">
                <a:hlinkClick r:id="rId3"/>
              </a:rPr>
              <a:t>http://www.deeplearningbook.org/contents/convnets.html</a:t>
            </a:r>
            <a:r>
              <a:rPr lang="en-US" dirty="0"/>
              <a:t> </a:t>
            </a:r>
          </a:p>
          <a:p>
            <a:r>
              <a:rPr lang="en-US" dirty="0"/>
              <a:t>Convolution Arithmetic code (for generating awesome gifs)</a:t>
            </a:r>
          </a:p>
          <a:p>
            <a:pPr lvl="1"/>
            <a:r>
              <a:rPr lang="en-US" dirty="0">
                <a:hlinkClick r:id="rId4"/>
              </a:rPr>
              <a:t>https://github.com/vdumoulin/conv_arithmetic</a:t>
            </a:r>
            <a:r>
              <a:rPr lang="en-US" dirty="0"/>
              <a:t> </a:t>
            </a:r>
          </a:p>
          <a:p>
            <a:r>
              <a:rPr lang="en-US" dirty="0"/>
              <a:t>1x1 Convolutions</a:t>
            </a:r>
          </a:p>
          <a:p>
            <a:pPr lvl="1"/>
            <a:r>
              <a:rPr lang="en-US" dirty="0">
                <a:hlinkClick r:id="rId5"/>
              </a:rPr>
              <a:t>https://iamaaditya.github.io/2016/03/one-by-one-convolution/</a:t>
            </a:r>
            <a:endParaRPr lang="en-US" dirty="0"/>
          </a:p>
          <a:p>
            <a:r>
              <a:rPr lang="en-US" dirty="0"/>
              <a:t>AI </a:t>
            </a:r>
            <a:r>
              <a:rPr lang="en-US" dirty="0" err="1"/>
              <a:t>Gitbook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https://leonardoaraujosantos.gitbooks.io/artificial-inteligence/</a:t>
            </a:r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772400" y="3691467"/>
            <a:ext cx="4301067" cy="1540933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6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969943" cy="4351338"/>
          </a:xfrm>
        </p:spPr>
        <p:txBody>
          <a:bodyPr/>
          <a:lstStyle/>
          <a:p>
            <a:r>
              <a:rPr lang="en-US" dirty="0"/>
              <a:t>Basically a fancy way of saying “multiplication”</a:t>
            </a:r>
          </a:p>
          <a:p>
            <a:r>
              <a:rPr lang="en-US" dirty="0"/>
              <a:t>Originally devised to make non-differentiable signals differentiable</a:t>
            </a:r>
          </a:p>
          <a:p>
            <a:r>
              <a:rPr lang="en-US" dirty="0"/>
              <a:t>KDE is related to convolution</a:t>
            </a:r>
          </a:p>
          <a:p>
            <a:r>
              <a:rPr lang="en-US" dirty="0"/>
              <a:t>For an input function </a:t>
            </a:r>
            <a:r>
              <a:rPr lang="en-US" i="1" dirty="0"/>
              <a:t>f</a:t>
            </a:r>
            <a:r>
              <a:rPr lang="en-US" dirty="0"/>
              <a:t> and convolutional filter </a:t>
            </a:r>
            <a:r>
              <a:rPr lang="en-US" i="1" dirty="0"/>
              <a:t>g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43" y="3096247"/>
            <a:ext cx="5913118" cy="3473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43" y="349249"/>
            <a:ext cx="5913118" cy="2539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233" y="5566833"/>
            <a:ext cx="1041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7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3B8CC36F-15A4-9B5C-60A2-0C4620A84C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95" t="33442" r="22167" b="11913"/>
          <a:stretch/>
        </p:blipFill>
        <p:spPr>
          <a:xfrm>
            <a:off x="0" y="1874707"/>
            <a:ext cx="3170756" cy="3108585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Add-in 5">
                <a:extLst>
                  <a:ext uri="{FF2B5EF4-FFF2-40B4-BE49-F238E27FC236}">
                    <a16:creationId xmlns:a16="http://schemas.microsoft.com/office/drawing/2014/main" id="{0DC19A9C-0772-FEFF-D5B8-F322C623E4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5113996"/>
                  </p:ext>
                </p:extLst>
              </p:nvPr>
            </p:nvGraphicFramePr>
            <p:xfrm>
              <a:off x="3148150" y="741316"/>
              <a:ext cx="9043850" cy="538516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6" name="Add-in 5">
                <a:extLst>
                  <a:ext uri="{FF2B5EF4-FFF2-40B4-BE49-F238E27FC236}">
                    <a16:creationId xmlns:a16="http://schemas.microsoft.com/office/drawing/2014/main" id="{0DC19A9C-0772-FEFF-D5B8-F322C623E4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3148150" y="741316"/>
                <a:ext cx="9043850" cy="53851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6239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036201" cy="4351338"/>
          </a:xfrm>
        </p:spPr>
        <p:txBody>
          <a:bodyPr/>
          <a:lstStyle/>
          <a:p>
            <a:r>
              <a:rPr lang="en-US" dirty="0"/>
              <a:t>Can be viewed as an </a:t>
            </a:r>
            <a:r>
              <a:rPr lang="en-US" i="1" dirty="0"/>
              <a:t>integral transform</a:t>
            </a:r>
            <a:endParaRPr lang="en-US" dirty="0"/>
          </a:p>
          <a:p>
            <a:pPr lvl="1"/>
            <a:r>
              <a:rPr lang="en-US" dirty="0"/>
              <a:t>One of the signals is shifted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1" y="1805517"/>
            <a:ext cx="5943600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1" y="4067440"/>
            <a:ext cx="594360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" y="4136510"/>
            <a:ext cx="4279901" cy="157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4627094" cy="4351338"/>
          </a:xfrm>
        </p:spPr>
        <p:txBody>
          <a:bodyPr/>
          <a:lstStyle/>
          <a:p>
            <a:r>
              <a:rPr lang="en-US" dirty="0"/>
              <a:t>2D convolutions are critical in computer vision</a:t>
            </a:r>
          </a:p>
          <a:p>
            <a:r>
              <a:rPr lang="en-US" dirty="0"/>
              <a:t>Basic idea is still the same</a:t>
            </a:r>
          </a:p>
          <a:p>
            <a:pPr lvl="1"/>
            <a:r>
              <a:rPr lang="en-US" dirty="0"/>
              <a:t>Choose a kernel</a:t>
            </a:r>
          </a:p>
          <a:p>
            <a:pPr lvl="1"/>
            <a:r>
              <a:rPr lang="en-US" dirty="0"/>
              <a:t>Run kernel over image</a:t>
            </a:r>
          </a:p>
          <a:p>
            <a:pPr lvl="1"/>
            <a:r>
              <a:rPr lang="en-US" dirty="0"/>
              <a:t>Build a representation of the convolved image (likely an intermediate representation)</a:t>
            </a:r>
          </a:p>
          <a:p>
            <a:r>
              <a:rPr lang="en-US" dirty="0"/>
              <a:t>Lots of applications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95" y="1882113"/>
            <a:ext cx="5805672" cy="42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3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Specific kernels can highlight different image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kernel is an </a:t>
            </a:r>
            <a:r>
              <a:rPr lang="en-US" b="1" dirty="0"/>
              <a:t>edge detector</a:t>
            </a:r>
            <a:r>
              <a:rPr lang="en-US" dirty="0"/>
              <a:t> (others can be smoothers, sharpeners,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988" y="2411677"/>
            <a:ext cx="8574024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6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434133" cy="4351338"/>
          </a:xfrm>
        </p:spPr>
        <p:txBody>
          <a:bodyPr/>
          <a:lstStyle/>
          <a:p>
            <a:r>
              <a:rPr lang="en-US" dirty="0"/>
              <a:t>Works basically the same as 1D</a:t>
            </a:r>
          </a:p>
          <a:p>
            <a:endParaRPr lang="en-US" dirty="0"/>
          </a:p>
          <a:p>
            <a:r>
              <a:rPr lang="en-US" dirty="0"/>
              <a:t>Filter / kernel computes a dot product with underlying pixels</a:t>
            </a:r>
          </a:p>
          <a:p>
            <a:r>
              <a:rPr lang="en-US" dirty="0"/>
              <a:t>Generates an output</a:t>
            </a:r>
          </a:p>
          <a:p>
            <a:r>
              <a:rPr lang="en-US" dirty="0"/>
              <a:t>Shift kernel and repeat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132" y="1825625"/>
            <a:ext cx="5774981" cy="3474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317" y="1690688"/>
            <a:ext cx="6130609" cy="41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3C7523F3-A72F-FB4C-89DE-8B1F99C6F92D}">
  <we:reference id="wa104381526" version="1.0.0.2" store="en-US" storeType="OMEX"/>
  <we:alternateReferences>
    <we:reference id="WA104381526" version="1.0.0.2" store="" storeType="OMEX"/>
  </we:alternateReferences>
  <we:properties>
    <we:property name="FormID" value="&quot;HmwhqGNNUkOMO1D6HxR1sUhzaXiMHbdIo3NisdGkGphUM0pKQThIOUtFTjE3SEpOMFFMOVVGSzJTSS4u&quot;"/>
    <we:property name="FormMode" value="&quot;DesignTime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A120568-1BEF-5342-9272-984147A9C514}">
  <we:reference id="wa104381526" version="1.0.0.2" store="en-US" storeType="OMEX"/>
  <we:alternateReferences>
    <we:reference id="WA104381526" version="1.0.0.2" store="" storeType="OMEX"/>
  </we:alternateReferences>
  <we:properties>
    <we:property name="FormID" value="&quot;HmwhqGNNUkOMO1D6HxR1sUhzaXiMHbdIo3NisdGkGphUQVE5QzVKR0UyUFdRNUlKMkdNREtDUzQ4Sy4u&quot;"/>
    <we:property name="FormMode" value="&quot;DesignTim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9310</TotalTime>
  <Words>786</Words>
  <Application>Microsoft Macintosh PowerPoint</Application>
  <PresentationFormat>Widescreen</PresentationFormat>
  <Paragraphs>158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Convolutional Neural Networks</vt:lpstr>
      <vt:lpstr>The Neural Network Zoo</vt:lpstr>
      <vt:lpstr>The Neural Network Zoo</vt:lpstr>
      <vt:lpstr>Convolution</vt:lpstr>
      <vt:lpstr>PowerPoint Presentation</vt:lpstr>
      <vt:lpstr>Convolution</vt:lpstr>
      <vt:lpstr>Convolution in 2D</vt:lpstr>
      <vt:lpstr>Convolution in 2D</vt:lpstr>
      <vt:lpstr>Convolution in 2D</vt:lpstr>
      <vt:lpstr>Convolution in 2D</vt:lpstr>
      <vt:lpstr>Pooling</vt:lpstr>
      <vt:lpstr>Filters</vt:lpstr>
      <vt:lpstr>Convolution</vt:lpstr>
      <vt:lpstr>Parameter Sharing</vt:lpstr>
      <vt:lpstr>CNNs in Practice</vt:lpstr>
      <vt:lpstr>CNNs in Practice</vt:lpstr>
      <vt:lpstr>CNNs in Practice</vt:lpstr>
      <vt:lpstr>CNNs in Practice</vt:lpstr>
      <vt:lpstr>CNNs in Practice</vt:lpstr>
      <vt:lpstr>CNN Applications: Object Localization</vt:lpstr>
      <vt:lpstr>CNN Applications: Single-shot Detection</vt:lpstr>
      <vt:lpstr>CNN Applications: Object Segmentation</vt:lpstr>
      <vt:lpstr>CNN Applications: Object Segmentation</vt:lpstr>
      <vt:lpstr>PowerPoint Presentation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280</cp:revision>
  <dcterms:created xsi:type="dcterms:W3CDTF">2017-09-09T20:28:18Z</dcterms:created>
  <dcterms:modified xsi:type="dcterms:W3CDTF">2025-03-27T17:57:48Z</dcterms:modified>
</cp:coreProperties>
</file>